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2"/>
  </p:notesMasterIdLst>
  <p:handoutMasterIdLst>
    <p:handoutMasterId r:id="rId23"/>
  </p:handoutMasterIdLst>
  <p:sldIdLst>
    <p:sldId id="256" r:id="rId4"/>
    <p:sldId id="441" r:id="rId5"/>
    <p:sldId id="453" r:id="rId6"/>
    <p:sldId id="443" r:id="rId7"/>
    <p:sldId id="461" r:id="rId8"/>
    <p:sldId id="462" r:id="rId9"/>
    <p:sldId id="460" r:id="rId10"/>
    <p:sldId id="468" r:id="rId11"/>
    <p:sldId id="446" r:id="rId12"/>
    <p:sldId id="463" r:id="rId13"/>
    <p:sldId id="464" r:id="rId14"/>
    <p:sldId id="465" r:id="rId15"/>
    <p:sldId id="466" r:id="rId16"/>
    <p:sldId id="467" r:id="rId17"/>
    <p:sldId id="469" r:id="rId18"/>
    <p:sldId id="470" r:id="rId19"/>
    <p:sldId id="471" r:id="rId20"/>
    <p:sldId id="454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>
        <p:scale>
          <a:sx n="90" d="100"/>
          <a:sy n="90" d="100"/>
        </p:scale>
        <p:origin x="104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09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61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30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2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0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07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0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9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awqSUzfgHPaqbdoiCKusQASsfKwUVf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sevier.com/authors/policies-and-guidelines/credit-author-statement" TargetMode="External"/><Relationship Id="rId4" Type="http://schemas.openxmlformats.org/officeDocument/2006/relationships/hyperlink" Target="https://publicationethics.org/authorshi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June 21</a:t>
            </a:r>
            <a:r>
              <a:rPr lang="en-US" sz="2700" dirty="0">
                <a:latin typeface="Georgia" pitchFamily="18" charset="0"/>
              </a:rPr>
              <a:t>, 2022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Some Principles and Good Practices to Safeguard Research Ethics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are also obliged to fully acknowledge your sources.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Give credit to those who produced data.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67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And give credit to those whose ideas or prior findings inform your work.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Plagiarism (even ‘inadvertent’ plagiarism)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Blatant dishonesty, misrepresenting others’ work as your own.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Intellectual property theft </a:t>
            </a:r>
            <a:r>
              <a:rPr lang="en-US" sz="2400" i="1" dirty="0">
                <a:latin typeface="Georgia" pitchFamily="18" charset="0"/>
              </a:rPr>
              <a:t>whether or not it was intentional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See online resources in </a:t>
            </a:r>
            <a:r>
              <a:rPr lang="en-US" sz="2400" dirty="0">
                <a:latin typeface="Georgia" pitchFamily="18" charset="0"/>
                <a:hlinkClick r:id="rId3"/>
              </a:rPr>
              <a:t>STAARS/STAAARS+ folder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53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best avoided by good research habits</a:t>
            </a:r>
            <a:r>
              <a:rPr lang="en-US" sz="2400" dirty="0">
                <a:latin typeface="Georgia" pitchFamily="18" charset="0"/>
              </a:rPr>
              <a:t>:</a:t>
            </a:r>
          </a:p>
          <a:p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Take careful notes on materials you read, noting direct quotes with “” and page numbers. Then report explicitly in your draft text.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Any fact or idea that would not be common knowledge to a reader should have a source citation. If you learned it from someone else, give the source credit. When in doubt, cite.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10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is increasingly easy to detect.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So check yourself if you’re at all unsure (e.g., rely on an RA or co-author who you don’t fully trust to be careful).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Use a free online utility: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Duplichecker.com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Plagiarisma.net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Lots of others (not free): Chegg, </a:t>
            </a:r>
            <a:r>
              <a:rPr lang="en-US" sz="2400" dirty="0" err="1">
                <a:latin typeface="Georgia" pitchFamily="18" charset="0"/>
              </a:rPr>
              <a:t>EasyBib</a:t>
            </a:r>
            <a:r>
              <a:rPr lang="en-US" sz="2400" dirty="0">
                <a:latin typeface="Georgia" pitchFamily="18" charset="0"/>
              </a:rPr>
              <a:t>, Grammarly, </a:t>
            </a:r>
            <a:r>
              <a:rPr lang="en-US" sz="2400" dirty="0" err="1">
                <a:latin typeface="Georgia" pitchFamily="18" charset="0"/>
              </a:rPr>
              <a:t>iThenticate</a:t>
            </a:r>
            <a:r>
              <a:rPr lang="en-US" sz="2400" dirty="0">
                <a:latin typeface="Georgia" pitchFamily="18" charset="0"/>
              </a:rPr>
              <a:t> , Turnitin … some offer free trials.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0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Your data are collected and ready to analyze and then write up as a manuscript. Now what? </a:t>
            </a:r>
          </a:p>
          <a:p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Georgia" pitchFamily="18" charset="0"/>
              </a:rPr>
              <a:t>Your analysis should be fully </a:t>
            </a:r>
            <a:r>
              <a:rPr lang="en-US" sz="2400" b="1" dirty="0">
                <a:latin typeface="Georgia" pitchFamily="18" charset="0"/>
              </a:rPr>
              <a:t>replicable </a:t>
            </a:r>
            <a:r>
              <a:rPr lang="en-US" sz="2400" dirty="0">
                <a:latin typeface="Georgia" pitchFamily="18" charset="0"/>
              </a:rPr>
              <a:t>– i.e., another person could follow the same procedures with another data set – </a:t>
            </a:r>
            <a:r>
              <a:rPr lang="en-US" sz="2400" b="1" i="1" dirty="0">
                <a:latin typeface="Georgia" pitchFamily="18" charset="0"/>
              </a:rPr>
              <a:t>and</a:t>
            </a:r>
            <a:r>
              <a:rPr lang="en-US" sz="2400" dirty="0">
                <a:latin typeface="Georgia" pitchFamily="18" charset="0"/>
              </a:rPr>
              <a:t> fully </a:t>
            </a:r>
            <a:r>
              <a:rPr lang="en-US" sz="2400" b="1" dirty="0">
                <a:latin typeface="Georgia" pitchFamily="18" charset="0"/>
              </a:rPr>
              <a:t>reproducible</a:t>
            </a:r>
            <a:r>
              <a:rPr lang="en-US" sz="2400" dirty="0">
                <a:latin typeface="Georgia" pitchFamily="18" charset="0"/>
              </a:rPr>
              <a:t> – i.e., another person could exactly replicate all of your findings with your data and methods. </a:t>
            </a:r>
          </a:p>
          <a:p>
            <a:pPr marL="457200" indent="-457200">
              <a:buAutoNum type="arabicPeriod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implies making your data publicly available (ideally, code too).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3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2. </a:t>
            </a:r>
            <a:r>
              <a:rPr lang="en-US" sz="2400" b="1" dirty="0">
                <a:latin typeface="Georgia" pitchFamily="18" charset="0"/>
              </a:rPr>
              <a:t>Minimize recycling </a:t>
            </a:r>
            <a:r>
              <a:rPr lang="en-US" sz="2400" dirty="0">
                <a:latin typeface="Georgia" pitchFamily="18" charset="0"/>
              </a:rPr>
              <a:t>of your own prior writing (i.e., ‘self-plagiarism’)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If/when such recycling is necessary/desirable, fully cite your own prior work, as if it was from someone else.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avoids copyright violations and misrepresentation of past work as novel and original to this work.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1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3. </a:t>
            </a:r>
            <a:r>
              <a:rPr lang="en-US" sz="2400" b="1" dirty="0">
                <a:latin typeface="Georgia" pitchFamily="18" charset="0"/>
              </a:rPr>
              <a:t>Resolve authorship </a:t>
            </a:r>
            <a:r>
              <a:rPr lang="en-US" sz="2400" dirty="0">
                <a:latin typeface="Georgia" pitchFamily="18" charset="0"/>
              </a:rPr>
              <a:t>before submitting. Follow the Committee on Publication Ethics (COPE) guidelines: </a:t>
            </a:r>
            <a:r>
              <a:rPr lang="en-US" sz="2400" dirty="0">
                <a:latin typeface="Georgia" pitchFamily="18" charset="0"/>
                <a:hlinkClick r:id="rId4"/>
              </a:rPr>
              <a:t>https://publicationethics.org/authorship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r>
              <a:rPr lang="en-US" sz="2400" dirty="0">
                <a:latin typeface="Georgia" pitchFamily="18" charset="0"/>
              </a:rPr>
              <a:t>Must meet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of four general criteria: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1. Substantial contributions to the work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2. Drafting or revising the work for intellectual content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3. Final approval of the version to be published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4. Agreement to be accountable for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aspects of the work.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(#s 3 and 4 imply a consent requirement, not just merit)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Consider local voices (e.g., field staff) as contributors.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transparent about contributions. A </a:t>
            </a:r>
            <a:r>
              <a:rPr lang="en-US" sz="2400" dirty="0">
                <a:latin typeface="Georgia" pitchFamily="18" charset="0"/>
                <a:hlinkClick r:id="rId5"/>
              </a:rPr>
              <a:t>Contributor Roles Taxonomy (</a:t>
            </a:r>
            <a:r>
              <a:rPr lang="en-US" sz="2400" dirty="0" err="1">
                <a:latin typeface="Georgia" pitchFamily="18" charset="0"/>
                <a:hlinkClick r:id="rId5"/>
              </a:rPr>
              <a:t>CRediT</a:t>
            </a:r>
            <a:r>
              <a:rPr lang="en-US" sz="2400" dirty="0">
                <a:latin typeface="Georgia" pitchFamily="18" charset="0"/>
                <a:hlinkClick r:id="rId5"/>
              </a:rPr>
              <a:t>) statement</a:t>
            </a:r>
            <a:r>
              <a:rPr lang="en-US" sz="2400" dirty="0">
                <a:latin typeface="Georgia" pitchFamily="18" charset="0"/>
              </a:rPr>
              <a:t> helps. Agree on minimum contributions to merit co-authorship and author orderings. </a:t>
            </a: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Ethics is Everywhere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Virtually every activity in a research career involves ethical considerations: the topics you choose to investigate, how you handle peer review assignments, your willingness to take on service responsibilities, etc. Be alert, self-aware, and don’t hesitate to seek counsel from wise colleagues.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You rarely go wrong just asking two questions: 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1. Is it honest?</a:t>
            </a:r>
            <a:r>
              <a:rPr lang="en-US" sz="2400" b="1" dirty="0">
                <a:latin typeface="Georgia" pitchFamily="18" charset="0"/>
              </a:rPr>
              <a:t> </a:t>
            </a:r>
          </a:p>
          <a:p>
            <a:endParaRPr lang="en-US" sz="2400" b="1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2. Does it respect the dignity of all persons?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8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66800"/>
            <a:ext cx="8686800" cy="598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Research is about uncovering truths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Incompatible with dis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Policy research aims to help people </a:t>
            </a:r>
          </a:p>
          <a:p>
            <a:pPr marL="512763">
              <a:spcAft>
                <a:spcPts val="1200"/>
              </a:spcAft>
            </a:pPr>
            <a:r>
              <a:rPr lang="en-US" sz="2400" dirty="0">
                <a:latin typeface="Georgia" pitchFamily="18" charset="0"/>
              </a:rPr>
              <a:t>Incompatible with failure to respect all 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persons’ dignity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r>
              <a:rPr lang="en-US" sz="2400" b="1" dirty="0">
                <a:latin typeface="Georgia" pitchFamily="18" charset="0"/>
              </a:rPr>
              <a:t>3.  You are always a teacher</a:t>
            </a:r>
          </a:p>
          <a:p>
            <a:r>
              <a:rPr lang="en-US" sz="2400" dirty="0">
                <a:latin typeface="Georgia" pitchFamily="18" charset="0"/>
              </a:rPr>
              <a:t>      Are you imparting good or bad lessons to others? </a:t>
            </a:r>
          </a:p>
          <a:p>
            <a:pPr marL="512763"/>
            <a:endParaRPr lang="en-US" sz="10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4.  Downside risk of ethical lapses is </a:t>
            </a:r>
            <a:r>
              <a:rPr lang="en-US" sz="2400" b="1" u="sng" dirty="0">
                <a:solidFill>
                  <a:srgbClr val="002060"/>
                </a:solidFill>
                <a:latin typeface="Georgia" pitchFamily="18" charset="0"/>
              </a:rPr>
              <a:t>HUGE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Eclipses all the good things you did … negates impact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Reputational recovery unlikely … lose influence, friends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b="1" dirty="0">
                <a:latin typeface="Georgia" pitchFamily="18" charset="0"/>
              </a:rPr>
              <a:t>Most research ethics issues ultimately revolve around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b="1" dirty="0">
                <a:latin typeface="Georgia" pitchFamily="18" charset="0"/>
              </a:rPr>
              <a:t> and respect for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dignity of all persons</a:t>
            </a:r>
            <a:r>
              <a:rPr lang="en-US" sz="2400" b="1" dirty="0">
                <a:latin typeface="Georgia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Over the course of a research project, there are at least 3 domains where research ethics are key:</a:t>
            </a:r>
          </a:p>
          <a:p>
            <a:pPr marL="457200"/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Primary research </a:t>
            </a:r>
            <a:r>
              <a:rPr lang="en-US" sz="2400" dirty="0">
                <a:latin typeface="Georgia" pitchFamily="18" charset="0"/>
              </a:rPr>
              <a:t>– original data collection design and implementation, esp. w/human subjects (informed consent, do no harm, IRB, IACUC)</a:t>
            </a:r>
          </a:p>
          <a:p>
            <a:pPr marL="457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Secondary data collection </a:t>
            </a:r>
            <a:r>
              <a:rPr lang="en-US" sz="2400" dirty="0">
                <a:latin typeface="Georgia" pitchFamily="18" charset="0"/>
              </a:rPr>
              <a:t>– use data or ideas that others generated (plagiarism)</a:t>
            </a:r>
          </a:p>
          <a:p>
            <a:pPr marL="4572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Analysis and writing </a:t>
            </a:r>
            <a:r>
              <a:rPr lang="en-US" sz="2400" dirty="0">
                <a:latin typeface="Georgia" pitchFamily="18" charset="0"/>
              </a:rPr>
              <a:t>(authorship, self-plagiarism, reproducibility)</a:t>
            </a:r>
          </a:p>
          <a:p>
            <a:pPr marL="13716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3 key domains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Respect for persons</a:t>
            </a:r>
            <a:r>
              <a:rPr lang="en-US" sz="2400" dirty="0">
                <a:latin typeface="Georgia" pitchFamily="18" charset="0"/>
              </a:rPr>
              <a:t>: (i) acknowledge autonomy (i.e., informed consent) and (ii)protect those with diminished autonomy (e.g., children, prisoners, disabled persons)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Consent scripts that explain purpose/risks and how to contact supervisor if a problem arises (incl. photo/video)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Subjects can opt out at any time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Avoid or minimize deception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consent of guardians of non-autonomous subjects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2. </a:t>
            </a:r>
            <a:r>
              <a:rPr lang="en-US" sz="2400" b="1" dirty="0" err="1">
                <a:latin typeface="Georgia" pitchFamily="18" charset="0"/>
              </a:rPr>
              <a:t>Benificence</a:t>
            </a:r>
            <a:r>
              <a:rPr lang="en-US" sz="2400" dirty="0">
                <a:latin typeface="Georgia" pitchFamily="18" charset="0"/>
              </a:rPr>
              <a:t>: (i) do no harm, and (ii) maximize possible benefits while minimizing possible harms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Minimize intrusive/traumatic questions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Protections for any physical activity - biomarker samples, anthropometry, exertion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Safeguard privacy – data security, de-identify data before sharing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Sharing benefits, incl. study findings </a:t>
            </a: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347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3. Justice</a:t>
            </a:r>
            <a:r>
              <a:rPr lang="en-US" sz="2400" dirty="0">
                <a:latin typeface="Georgia" pitchFamily="18" charset="0"/>
              </a:rPr>
              <a:t>: who receives benefits or bears risks of research? Respect equality of all persons. JEDI (justice, equality, diversity, inclusion) considerations enter here.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everyone same survey questions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Randomize assignment to treatments w/policy equipoise – meaningful uncertainty about the efficacy of each arm of RCT in achieving relevant outcomes for all participants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Declare and avoid/manage prospective conflicts of interest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9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We must consider these principles in designing and implementing our research. But we cannot judge ourselves.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Always submit your research designs to an </a:t>
            </a:r>
            <a:r>
              <a:rPr lang="en-US" sz="2400" b="1" dirty="0">
                <a:latin typeface="Georgia" pitchFamily="18" charset="0"/>
              </a:rPr>
              <a:t>institutional review board (IRB)</a:t>
            </a:r>
            <a:r>
              <a:rPr lang="en-US" sz="2400" dirty="0">
                <a:latin typeface="Georgia" pitchFamily="18" charset="0"/>
              </a:rPr>
              <a:t> - or a collaborator’s IRB – to assess ethical compliance in research on human subjects.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Note: Protections of non-human sentient beings fall under the domain of </a:t>
            </a:r>
            <a:r>
              <a:rPr lang="en-US" sz="2400" b="1" dirty="0">
                <a:latin typeface="Georgia" pitchFamily="18" charset="0"/>
              </a:rPr>
              <a:t>Institutional Animal Care and Use Committees (IACUC)</a:t>
            </a:r>
            <a:r>
              <a:rPr lang="en-US" sz="2400" dirty="0">
                <a:latin typeface="Georgia" pitchFamily="18" charset="0"/>
              </a:rPr>
              <a:t>. If you plan research on livestock, pets, or wildlife, check into IACUC requirements for compliance with research ethics on non-human subjects.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47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One last consideration in primary research: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Replicability</a:t>
            </a:r>
            <a:r>
              <a:rPr lang="en-US" sz="2400" dirty="0">
                <a:latin typeface="Georgia" pitchFamily="18" charset="0"/>
              </a:rPr>
              <a:t>: your data collection methods should be clearly documented such that another investigator could exactly replicate your study in a new sample.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Meticulously document: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Sample selection (sample frame source/construction, stratification (if any), sampling (incl. weights, if any)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RCT design and assignment to treatment arms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collection protocols: equipment, questionnaires, etc.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entry methods (for CAPI devices, platform used)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748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If you don’t collect your own data, you </a:t>
            </a:r>
            <a:r>
              <a:rPr lang="en-US" sz="2400" b="1" u="sng" dirty="0">
                <a:latin typeface="Georgia" pitchFamily="18" charset="0"/>
              </a:rPr>
              <a:t>still have the same ethical obligations</a:t>
            </a:r>
            <a:r>
              <a:rPr lang="en-US" sz="2400" b="1" dirty="0">
                <a:latin typeface="Georgia" pitchFamily="18" charset="0"/>
              </a:rPr>
              <a:t>: respect for persons, beneficence, justice.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dirty="0">
                <a:latin typeface="Georgia" pitchFamily="18" charset="0"/>
              </a:rPr>
              <a:t>Seek IRB approval (often exempt)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especially attentive to data security if you have access to any individual identifiers.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13018</TotalTime>
  <Words>1326</Words>
  <Application>Microsoft Office PowerPoint</Application>
  <PresentationFormat>On-screen Show (4:3)</PresentationFormat>
  <Paragraphs>163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June 21,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707</cp:revision>
  <cp:lastPrinted>2012-10-16T03:05:11Z</cp:lastPrinted>
  <dcterms:created xsi:type="dcterms:W3CDTF">2010-06-02T17:17:22Z</dcterms:created>
  <dcterms:modified xsi:type="dcterms:W3CDTF">2022-06-17T01:22:59Z</dcterms:modified>
</cp:coreProperties>
</file>